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10476-9F9B-76FD-8F55-BB135EDDFF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6BC0D8-1523-917C-B5D2-EE812A3872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0EADDD-9B46-686F-E1A9-88249767D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662B5-C25A-46AA-9AA5-8929D40A6BB8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88A1A-2E6E-1328-3CA8-280837357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FE0872-D20E-165F-1D45-E5DE99F21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42F30-D049-429C-B77D-7795CB2F3F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2AF7C-D5DD-C058-BB6A-D3EB262A3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717035-49A0-A89A-D76F-114E53F3D9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E193FF-140B-7BD2-93D3-735F02BA9E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662B5-C25A-46AA-9AA5-8929D40A6BB8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27A378-6CCE-4F93-331B-151407FA8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F85D6A-E81F-23A8-3101-F2829A9AA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42F30-D049-429C-B77D-7795CB2F3F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785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76CEA-41CF-4F29-A214-B848B29DC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33962F-A440-6461-5BBB-93676541C4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A873D-9F49-A945-0D97-E7C9205C2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662B5-C25A-46AA-9AA5-8929D40A6BB8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F2581B-F9C1-B13A-FCFC-31EA76867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2FD82A-1105-EA35-4DB3-6E0123830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42F30-D049-429C-B77D-7795CB2F3F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836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464FE-DCDF-ACC9-2A04-34C096819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B55372-AFFA-5B60-B342-92771D5DDC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2C93EE-E41E-3978-446E-2E3F47A5DC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52D05C-7ECF-5A1B-A502-9EF7BC545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662B5-C25A-46AA-9AA5-8929D40A6BB8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DA25F4-75B1-56AE-CF45-292E10239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82AF4C-90B7-C620-B2C9-B7AEADF3D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42F30-D049-429C-B77D-7795CB2F3F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5AC97-5B59-02C3-9B34-1863039B7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EF099C-4EB9-9B18-EC2E-ECCA168B6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44149D-8914-4190-B68F-5382A19F13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4CC4FA-D405-683F-4952-29C7239B50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FE12A9-D98F-F409-07F4-4CFF90A027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7186369-7E57-358B-2F02-7D6A0A7B9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662B5-C25A-46AA-9AA5-8929D40A6BB8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9D907B8-040D-AEEF-9786-3D3CD4E02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46A8D0-2CF4-A8C8-171B-24E239246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42F30-D049-429C-B77D-7795CB2F3F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708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7F9EC-8F45-B7C6-3767-792224777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263750-63A5-4C7D-BD83-B06FFF09D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662B5-C25A-46AA-9AA5-8929D40A6BB8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EEFEA0-D646-B7D8-31C5-0FCA1467B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73AF48-F5F3-0295-D93A-86B31B004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42F30-D049-429C-B77D-7795CB2F3F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503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CA154F-419A-5F07-F93C-6D941F2FD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662B5-C25A-46AA-9AA5-8929D40A6BB8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4E28C6-049D-6180-4DFA-9C30C5F59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286222-1EF2-5E60-E39D-8A769A1AE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42F30-D049-429C-B77D-7795CB2F3F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521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F11317-18B6-1F02-8E4F-3525A8728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BCAD87-0E03-41D1-C335-12ABC04CF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DDE140-ABF6-E0A6-FAED-8854263A58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52B3DE-8F92-8DBB-1BC5-9A842CBBF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662B5-C25A-46AA-9AA5-8929D40A6BB8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510F3E-2B0C-5549-1D66-67FEE714F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C84286-745C-A452-9CAA-52D918B6A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42F30-D049-429C-B77D-7795CB2F3F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408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4B1AC-501C-50CC-7D80-7009BEBB2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EF6E4B-9302-9FB5-29FC-A372DD1366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C57F1D-4FD5-01FF-C0BC-04850EAC77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F8DB07-5FA1-3457-E01A-E479A39BF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662B5-C25A-46AA-9AA5-8929D40A6BB8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DDDF0B-213D-ED65-AAF4-E8CB26133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8A2FFF-D240-A8DA-4B01-74E30F915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42F30-D049-429C-B77D-7795CB2F3F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05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7CC8B-3413-8679-6E1D-E7FE0EEAB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FFA1-ADA0-1630-AB48-4C9FA2001A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7EBF-94E8-2777-8537-699A2A39A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662B5-C25A-46AA-9AA5-8929D40A6BB8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84208-4D03-817A-C19F-E067F19A3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93402-B72E-EB0F-3934-D3846C0B4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42F30-D049-429C-B77D-7795CB2F3F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988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E90395-94DC-AA6F-26E2-BDDB6DF89A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A9ABC6-6DED-8F16-3434-EB1930097F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1C834A-8ABE-3771-F82A-A50107A61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662B5-C25A-46AA-9AA5-8929D40A6BB8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D203D8-A595-07CF-2A6C-F401F752B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11E344-036D-9CC9-C7A1-075DB10BF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42F30-D049-429C-B77D-7795CB2F3F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207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0E0F00-6E0E-0993-9C62-E433B80E6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6C6CDF-2817-FE55-CC20-5C76699CA2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E80B55-29B9-2837-7456-327376F748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E662B5-C25A-46AA-9AA5-8929D40A6BB8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F8423B-0A92-4E4B-DD1D-2F7AC26F54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FE7D04-EFF8-DF27-B52B-7B0B8E0674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42F30-D049-429C-B77D-7795CB2F3F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841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www.parentkind.org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B3307-222A-6E6F-BA8C-7EAECA2A6A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199" y="1"/>
            <a:ext cx="10515599" cy="3054284"/>
          </a:xfrm>
        </p:spPr>
        <p:txBody>
          <a:bodyPr>
            <a:normAutofit fontScale="90000"/>
          </a:bodyPr>
          <a:lstStyle/>
          <a:p>
            <a:br>
              <a:rPr lang="en-GB" sz="5400" dirty="0">
                <a:solidFill>
                  <a:schemeClr val="tx2"/>
                </a:solidFill>
              </a:rPr>
            </a:br>
            <a:br>
              <a:rPr lang="en-GB" sz="5400" dirty="0">
                <a:solidFill>
                  <a:schemeClr val="tx2"/>
                </a:solidFill>
              </a:rPr>
            </a:br>
            <a:br>
              <a:rPr lang="en-GB" sz="5400" dirty="0">
                <a:solidFill>
                  <a:schemeClr val="tx2"/>
                </a:solidFill>
              </a:rPr>
            </a:br>
            <a:br>
              <a:rPr lang="en-GB" sz="5400" dirty="0">
                <a:solidFill>
                  <a:schemeClr val="tx2"/>
                </a:solidFill>
              </a:rPr>
            </a:br>
            <a:br>
              <a:rPr lang="en-GB" sz="5400" dirty="0">
                <a:solidFill>
                  <a:schemeClr val="tx2"/>
                </a:solidFill>
              </a:rPr>
            </a:br>
            <a:br>
              <a:rPr lang="en-GB" sz="5400" dirty="0">
                <a:solidFill>
                  <a:schemeClr val="tx2"/>
                </a:solidFill>
              </a:rPr>
            </a:br>
            <a:br>
              <a:rPr lang="en-GB" sz="5400" dirty="0">
                <a:solidFill>
                  <a:schemeClr val="tx2"/>
                </a:solidFill>
              </a:rPr>
            </a:br>
            <a:br>
              <a:rPr lang="en-GB" sz="5400" dirty="0">
                <a:solidFill>
                  <a:schemeClr val="tx2"/>
                </a:solidFill>
              </a:rPr>
            </a:br>
            <a:r>
              <a:rPr lang="en-GB" sz="4900" dirty="0">
                <a:solidFill>
                  <a:schemeClr val="tx2"/>
                </a:solidFill>
              </a:rPr>
              <a:t>Parent Teacher Association</a:t>
            </a:r>
            <a:br>
              <a:rPr lang="en-GB" sz="4900" dirty="0">
                <a:solidFill>
                  <a:schemeClr val="tx2"/>
                </a:solidFill>
              </a:rPr>
            </a:br>
            <a:r>
              <a:rPr lang="en-GB" sz="4900" dirty="0">
                <a:solidFill>
                  <a:schemeClr val="tx2"/>
                </a:solidFill>
              </a:rPr>
              <a:t>Annual General Meeting</a:t>
            </a:r>
            <a:br>
              <a:rPr lang="en-GB" sz="4900" dirty="0">
                <a:solidFill>
                  <a:schemeClr val="tx2"/>
                </a:solidFill>
              </a:rPr>
            </a:br>
            <a:r>
              <a:rPr lang="en-GB" sz="4900" dirty="0">
                <a:solidFill>
                  <a:schemeClr val="tx2"/>
                </a:solidFill>
              </a:rPr>
              <a:t>Monday 28 November </a:t>
            </a:r>
            <a:br>
              <a:rPr lang="en-GB" sz="4900" dirty="0">
                <a:solidFill>
                  <a:schemeClr val="tx2"/>
                </a:solidFill>
              </a:rPr>
            </a:br>
            <a:endParaRPr lang="en-GB" sz="4900" dirty="0"/>
          </a:p>
        </p:txBody>
      </p:sp>
      <p:pic>
        <p:nvPicPr>
          <p:cNvPr id="4" name="Content Placeholder 9">
            <a:extLst>
              <a:ext uri="{FF2B5EF4-FFF2-40B4-BE49-F238E27FC236}">
                <a16:creationId xmlns:a16="http://schemas.microsoft.com/office/drawing/2014/main" id="{118A8535-6644-EECB-DBA0-10744401A6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275" y="3517073"/>
            <a:ext cx="7503736" cy="1894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240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67DFD-08F6-C238-4161-CAD238D46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What’s the point of a PTA?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DB8A69-0B69-9371-9FA6-7D11A57A2E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l"/>
            <a:r>
              <a:rPr lang="en-GB" sz="1800" b="1" i="0" u="none" strike="noStrike" baseline="0" dirty="0">
                <a:solidFill>
                  <a:srgbClr val="FFFFFF"/>
                </a:solidFill>
                <a:latin typeface="MrEavesXLSanOT-Bold"/>
              </a:rPr>
              <a:t>A successful and supportive</a:t>
            </a:r>
          </a:p>
          <a:p>
            <a:pPr marL="0" indent="0" algn="ctr">
              <a:buNone/>
            </a:pPr>
            <a:endParaRPr lang="en-GB" sz="2200" i="0" u="none" strike="noStrike" baseline="0" dirty="0"/>
          </a:p>
          <a:p>
            <a:pPr marL="0" indent="0" algn="ctr">
              <a:buNone/>
            </a:pPr>
            <a:r>
              <a:rPr lang="en-GB" sz="2200" i="0" u="none" strike="noStrike" baseline="0" dirty="0"/>
              <a:t>“A </a:t>
            </a:r>
            <a:r>
              <a:rPr lang="en-GB" sz="2200" dirty="0"/>
              <a:t>school </a:t>
            </a:r>
            <a:r>
              <a:rPr lang="en-GB" sz="2200" i="0" u="none" strike="noStrike" baseline="0" dirty="0"/>
              <a:t>PTA contributes to improving the educational experience and future opportunities for all our children</a:t>
            </a:r>
            <a:r>
              <a:rPr lang="en-GB" sz="2200" b="1" i="0" u="none" strike="noStrike" baseline="0" dirty="0"/>
              <a:t>.”</a:t>
            </a:r>
          </a:p>
          <a:p>
            <a:pPr marL="0" indent="0" algn="ctr">
              <a:buNone/>
            </a:pPr>
            <a:endParaRPr lang="en-GB" sz="2200" b="1" dirty="0"/>
          </a:p>
          <a:p>
            <a:pPr marL="0" indent="0" algn="ctr">
              <a:buNone/>
            </a:pPr>
            <a:endParaRPr lang="en-GB" sz="2600" b="1" dirty="0"/>
          </a:p>
          <a:p>
            <a:pPr marL="0" indent="0" algn="ctr">
              <a:buNone/>
            </a:pPr>
            <a:r>
              <a:rPr lang="en-GB" sz="2200" dirty="0"/>
              <a:t>“ Decades of research clearly indicates that having parents who actively show interest in, and support for, their children’s learning and education is associated with better educational outcomes, even when socio-economic and other background factors are taken into consideration!”</a:t>
            </a:r>
          </a:p>
          <a:p>
            <a:pPr marL="0" indent="0" algn="ctr">
              <a:buNone/>
            </a:pPr>
            <a:endParaRPr lang="en-GB" sz="22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 algn="r">
              <a:buNone/>
            </a:pPr>
            <a:endParaRPr lang="en-GB" sz="2000" dirty="0"/>
          </a:p>
          <a:p>
            <a:pPr marL="0" indent="0" algn="r">
              <a:buNone/>
            </a:pPr>
            <a:endParaRPr lang="en-GB" sz="2000" dirty="0"/>
          </a:p>
          <a:p>
            <a:pPr marL="0" indent="0" algn="r">
              <a:buNone/>
            </a:pPr>
            <a:endParaRPr lang="en-GB" sz="2000" dirty="0"/>
          </a:p>
          <a:p>
            <a:pPr marL="0" indent="0" algn="r">
              <a:buNone/>
            </a:pPr>
            <a:r>
              <a:rPr lang="en-GB" sz="2000" dirty="0"/>
              <a:t>(Source: </a:t>
            </a:r>
            <a:r>
              <a:rPr lang="en-GB" sz="2000" dirty="0" err="1"/>
              <a:t>Parentkind’s</a:t>
            </a:r>
            <a:r>
              <a:rPr lang="en-GB" sz="2000" dirty="0"/>
              <a:t> Blueprint for Parent-Friendly Schools)</a:t>
            </a:r>
          </a:p>
        </p:txBody>
      </p:sp>
      <p:pic>
        <p:nvPicPr>
          <p:cNvPr id="4" name="Content Placeholder 9">
            <a:extLst>
              <a:ext uri="{FF2B5EF4-FFF2-40B4-BE49-F238E27FC236}">
                <a16:creationId xmlns:a16="http://schemas.microsoft.com/office/drawing/2014/main" id="{52EAC8FB-630D-8679-2CFE-2C2B0AC1D7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744" y="102037"/>
            <a:ext cx="3972560" cy="1493520"/>
          </a:xfrm>
          <a:prstGeom prst="rect">
            <a:avLst/>
          </a:prstGeom>
        </p:spPr>
      </p:pic>
      <p:pic>
        <p:nvPicPr>
          <p:cNvPr id="1028" name="Picture 4" descr="pta, 3D rendering, street signs">
            <a:extLst>
              <a:ext uri="{FF2B5EF4-FFF2-40B4-BE49-F238E27FC236}">
                <a16:creationId xmlns:a16="http://schemas.microsoft.com/office/drawing/2014/main" id="{94896212-6D1B-4AD6-B6E0-4F76DCEB9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378" y="4114800"/>
            <a:ext cx="3810000" cy="228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4735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2239E-2EF2-41CD-3C51-CFD257AC6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Why a PTA at MER?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BA68EF-1270-016F-237A-43385910BE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7319"/>
            <a:ext cx="10515600" cy="4351338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algn="just"/>
            <a:r>
              <a:rPr lang="en-GB" dirty="0"/>
              <a:t>To strengthen the relationship between the school and our parents/ guardians;</a:t>
            </a:r>
          </a:p>
          <a:p>
            <a:r>
              <a:rPr lang="en-GB" dirty="0"/>
              <a:t>To raise income to provide students at MER with additional resources and opportunities through charity activities and events;</a:t>
            </a:r>
          </a:p>
          <a:p>
            <a:pPr algn="just"/>
            <a:r>
              <a:rPr lang="en-GB" dirty="0"/>
              <a:t>To improve communication between school and home through providing a forum for parents to have a say;</a:t>
            </a:r>
          </a:p>
          <a:p>
            <a:pPr algn="just"/>
            <a:r>
              <a:rPr lang="en-GB" dirty="0"/>
              <a:t>To explore opportunities to harness parental skills to benefit our students;</a:t>
            </a:r>
          </a:p>
          <a:p>
            <a:pPr algn="just"/>
            <a:r>
              <a:rPr lang="en-GB" dirty="0"/>
              <a:t>To provide a social network for parents.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Content Placeholder 9">
            <a:extLst>
              <a:ext uri="{FF2B5EF4-FFF2-40B4-BE49-F238E27FC236}">
                <a16:creationId xmlns:a16="http://schemas.microsoft.com/office/drawing/2014/main" id="{9368EF56-D331-E336-F10F-DBBFDED8EE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5526" y="84841"/>
            <a:ext cx="3393754" cy="1325563"/>
          </a:xfrm>
          <a:prstGeom prst="rect">
            <a:avLst/>
          </a:prstGeom>
        </p:spPr>
      </p:pic>
      <p:pic>
        <p:nvPicPr>
          <p:cNvPr id="2052" name="Picture 4" descr="Fundraising Stock Photos, Royalty Free Fundraising Images ...">
            <a:extLst>
              <a:ext uri="{FF2B5EF4-FFF2-40B4-BE49-F238E27FC236}">
                <a16:creationId xmlns:a16="http://schemas.microsoft.com/office/drawing/2014/main" id="{AB034530-9839-436E-9ADF-5CC005C412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6081" y="4783885"/>
            <a:ext cx="2544676" cy="2063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780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6FCF6-2447-5066-8070-2060F72F2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Our current “Wish List” </a:t>
            </a:r>
            <a:br>
              <a:rPr lang="en-GB" dirty="0"/>
            </a:br>
            <a:r>
              <a:rPr lang="en-GB" sz="1600" i="1" dirty="0"/>
              <a:t>Photos for illustration purposes only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4FCD47-FA15-7CC5-D16E-EFE070BAF2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105384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Outdoor canopy and seating for eating and socialising;</a:t>
            </a:r>
          </a:p>
          <a:p>
            <a:pPr algn="just"/>
            <a:r>
              <a:rPr lang="en-GB" dirty="0"/>
              <a:t>Temporary staging to enhance the production of school performances;</a:t>
            </a:r>
          </a:p>
          <a:p>
            <a:pPr algn="just"/>
            <a:r>
              <a:rPr lang="en-GB" dirty="0"/>
              <a:t>Build an “enrichment fund” to support students to access extra-curricular trips and activities;</a:t>
            </a:r>
          </a:p>
          <a:p>
            <a:pPr algn="just"/>
            <a:r>
              <a:rPr lang="en-GB" dirty="0"/>
              <a:t>Development of garden area;</a:t>
            </a:r>
          </a:p>
          <a:p>
            <a:pPr algn="just"/>
            <a:r>
              <a:rPr lang="en-GB" dirty="0"/>
              <a:t>To create a provision for a uniform swap and/or second hand uniform;</a:t>
            </a:r>
          </a:p>
          <a:p>
            <a:pPr algn="just"/>
            <a:r>
              <a:rPr lang="en-GB" dirty="0"/>
              <a:t>To provide departments with an opportunity to bid for additional funds for equipment and resources that would enhance the experience for all students at MER.</a:t>
            </a:r>
          </a:p>
        </p:txBody>
      </p:sp>
      <p:pic>
        <p:nvPicPr>
          <p:cNvPr id="4" name="Content Placeholder 9">
            <a:extLst>
              <a:ext uri="{FF2B5EF4-FFF2-40B4-BE49-F238E27FC236}">
                <a16:creationId xmlns:a16="http://schemas.microsoft.com/office/drawing/2014/main" id="{E9363A0A-7C86-2CFF-218C-1216201C6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208" y="122548"/>
            <a:ext cx="3242821" cy="1325563"/>
          </a:xfrm>
          <a:prstGeom prst="rect">
            <a:avLst/>
          </a:prstGeom>
        </p:spPr>
      </p:pic>
      <p:pic>
        <p:nvPicPr>
          <p:cNvPr id="3076" name="Picture 4" descr="gopak-ultralight-staging-package-a">
            <a:extLst>
              <a:ext uri="{FF2B5EF4-FFF2-40B4-BE49-F238E27FC236}">
                <a16:creationId xmlns:a16="http://schemas.microsoft.com/office/drawing/2014/main" id="{14B78057-DD1E-408A-96EC-AC3C18CA1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2320" y="2674295"/>
            <a:ext cx="2770488" cy="277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ourtyard canopy with glass Courtyard canopy with glass outdoor canopy stock pictures, royalty-free photos &amp; images">
            <a:extLst>
              <a:ext uri="{FF2B5EF4-FFF2-40B4-BE49-F238E27FC236}">
                <a16:creationId xmlns:a16="http://schemas.microsoft.com/office/drawing/2014/main" id="{888916BF-5AC3-4D64-8189-D6391ADB3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7952" y="1933266"/>
            <a:ext cx="2770488" cy="15709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About Preloved Uniforms">
            <a:extLst>
              <a:ext uri="{FF2B5EF4-FFF2-40B4-BE49-F238E27FC236}">
                <a16:creationId xmlns:a16="http://schemas.microsoft.com/office/drawing/2014/main" id="{F731CDF7-1DD5-4CA9-9251-B24C888AF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3151" y="4487552"/>
            <a:ext cx="2028825" cy="224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3627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6A8AA-ED7E-423C-8B68-89A1DCFB9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Membership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1369F-C520-4CA2-9220-23B27DD987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4899"/>
            <a:ext cx="7266140" cy="4351338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GB" dirty="0"/>
              <a:t>All parents/ guardians at school are automatically a member, it’s your association;</a:t>
            </a:r>
          </a:p>
          <a:p>
            <a:pPr algn="just"/>
            <a:r>
              <a:rPr lang="en-GB" dirty="0"/>
              <a:t>Members of staff can also be members;</a:t>
            </a:r>
          </a:p>
          <a:p>
            <a:pPr algn="just"/>
            <a:r>
              <a:rPr lang="en-GB" dirty="0"/>
              <a:t>Commitment can be as little or as much as you wish – from assisting with a specific event to full committee membership;</a:t>
            </a:r>
          </a:p>
          <a:p>
            <a:pPr algn="just"/>
            <a:r>
              <a:rPr lang="en-GB" dirty="0"/>
              <a:t>Committee members will be nominated to key roles, ideally for an initial period of 1 year (until the next AGM);</a:t>
            </a:r>
          </a:p>
          <a:p>
            <a:pPr algn="just"/>
            <a:r>
              <a:rPr lang="en-GB" dirty="0"/>
              <a:t>Some roles could be shared if more than one person is interested.</a:t>
            </a:r>
          </a:p>
          <a:p>
            <a:pPr algn="just"/>
            <a:endParaRPr lang="en-GB" dirty="0"/>
          </a:p>
        </p:txBody>
      </p:sp>
      <p:pic>
        <p:nvPicPr>
          <p:cNvPr id="4" name="Content Placeholder 9">
            <a:extLst>
              <a:ext uri="{FF2B5EF4-FFF2-40B4-BE49-F238E27FC236}">
                <a16:creationId xmlns:a16="http://schemas.microsoft.com/office/drawing/2014/main" id="{DC2D5F20-7015-4CCF-8FF0-381272F79F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208" y="122548"/>
            <a:ext cx="3242821" cy="1325563"/>
          </a:xfrm>
          <a:prstGeom prst="rect">
            <a:avLst/>
          </a:prstGeom>
        </p:spPr>
      </p:pic>
      <p:pic>
        <p:nvPicPr>
          <p:cNvPr id="4098" name="Picture 2" descr="News">
            <a:extLst>
              <a:ext uri="{FF2B5EF4-FFF2-40B4-BE49-F238E27FC236}">
                <a16:creationId xmlns:a16="http://schemas.microsoft.com/office/drawing/2014/main" id="{BD2B6DF1-8373-4EBC-AD42-B888C8EE1B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77" y="122548"/>
            <a:ext cx="1615857" cy="1380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87F059DE-44FE-43CB-A3D8-3F25E0C927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9" t="6995" r="31711" b="6888"/>
          <a:stretch/>
        </p:blipFill>
        <p:spPr bwMode="auto">
          <a:xfrm>
            <a:off x="8201153" y="1407308"/>
            <a:ext cx="3494761" cy="508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6812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6A8AA-ED7E-423C-8B68-89A1DCFB9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How can my skills be useful?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1369F-C520-4CA2-9220-23B27DD987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GB" b="1" i="1" dirty="0"/>
              <a:t>Every</a:t>
            </a:r>
            <a:r>
              <a:rPr lang="en-GB" dirty="0"/>
              <a:t> parent has skills to bring – from practical skills to assist with projects, to events management, to looking into grant funding opportunities, to serving tea at school events;</a:t>
            </a:r>
          </a:p>
          <a:p>
            <a:pPr algn="just"/>
            <a:r>
              <a:rPr lang="en-GB" dirty="0"/>
              <a:t>Could you help?</a:t>
            </a:r>
          </a:p>
          <a:p>
            <a:pPr algn="just"/>
            <a:r>
              <a:rPr lang="en-GB" dirty="0"/>
              <a:t>What skills do you have that we may need?</a:t>
            </a:r>
          </a:p>
        </p:txBody>
      </p:sp>
      <p:pic>
        <p:nvPicPr>
          <p:cNvPr id="4" name="Content Placeholder 9">
            <a:extLst>
              <a:ext uri="{FF2B5EF4-FFF2-40B4-BE49-F238E27FC236}">
                <a16:creationId xmlns:a16="http://schemas.microsoft.com/office/drawing/2014/main" id="{522D7CC8-414D-4FA1-979E-94E99A5FC3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7734" y="230188"/>
            <a:ext cx="3242821" cy="1325563"/>
          </a:xfrm>
          <a:prstGeom prst="rect">
            <a:avLst/>
          </a:prstGeom>
        </p:spPr>
      </p:pic>
      <p:pic>
        <p:nvPicPr>
          <p:cNvPr id="5122" name="Picture 2" descr="Printable PTA Poster Chalkboard Our Pta Needs You Modern - Etsy UK">
            <a:extLst>
              <a:ext uri="{FF2B5EF4-FFF2-40B4-BE49-F238E27FC236}">
                <a16:creationId xmlns:a16="http://schemas.microsoft.com/office/drawing/2014/main" id="{A2AA5EE7-9501-4105-86C5-CC2FA40101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32" t="7671" r="21994" b="9930"/>
          <a:stretch/>
        </p:blipFill>
        <p:spPr bwMode="auto">
          <a:xfrm>
            <a:off x="8242127" y="2879037"/>
            <a:ext cx="2643508" cy="361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9479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6A8AA-ED7E-423C-8B68-89A1DCFB9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Doing things properly…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1369F-C520-4CA2-9220-23B27DD987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GB" dirty="0"/>
              <a:t>Our PTA is one of nearly 14,000 members of </a:t>
            </a:r>
            <a:r>
              <a:rPr lang="en-GB" dirty="0" err="1"/>
              <a:t>Parentkind</a:t>
            </a:r>
            <a:r>
              <a:rPr lang="en-GB" dirty="0"/>
              <a:t>.  Being a member provides us advice and support, ensuring:</a:t>
            </a:r>
          </a:p>
          <a:p>
            <a:pPr lvl="1" algn="just"/>
            <a:r>
              <a:rPr lang="en-GB" dirty="0"/>
              <a:t>We run our PTA well, according to good practice;</a:t>
            </a:r>
          </a:p>
          <a:p>
            <a:pPr lvl="1" algn="just"/>
            <a:r>
              <a:rPr lang="en-GB" dirty="0"/>
              <a:t>Our events are properly insured, legal and safe.</a:t>
            </a:r>
          </a:p>
          <a:p>
            <a:pPr algn="just"/>
            <a:r>
              <a:rPr lang="en-GB" dirty="0"/>
              <a:t>Visit </a:t>
            </a:r>
            <a:r>
              <a:rPr lang="en-GB" u="sng" dirty="0">
                <a:hlinkClick r:id="rId2"/>
              </a:rPr>
              <a:t>parentkind.org.uk</a:t>
            </a:r>
            <a:r>
              <a:rPr lang="en-GB" dirty="0"/>
              <a:t> and subscribe for all the latest updates. </a:t>
            </a:r>
          </a:p>
          <a:p>
            <a:pPr marL="457200" lvl="1" indent="0" algn="just">
              <a:buNone/>
            </a:pPr>
            <a:endParaRPr lang="en-GB" dirty="0"/>
          </a:p>
        </p:txBody>
      </p:sp>
      <p:pic>
        <p:nvPicPr>
          <p:cNvPr id="4" name="Content Placeholder 9">
            <a:extLst>
              <a:ext uri="{FF2B5EF4-FFF2-40B4-BE49-F238E27FC236}">
                <a16:creationId xmlns:a16="http://schemas.microsoft.com/office/drawing/2014/main" id="{522D7CC8-414D-4FA1-979E-94E99A5FC3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7734" y="230188"/>
            <a:ext cx="3242821" cy="13255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DD751D-4781-44C5-84C1-3A1F4973116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619" y="4684734"/>
            <a:ext cx="2591463" cy="118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8099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6A8AA-ED7E-423C-8B68-89A1DCFB9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36" y="365125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            Any questions?</a:t>
            </a:r>
          </a:p>
        </p:txBody>
      </p:sp>
      <p:pic>
        <p:nvPicPr>
          <p:cNvPr id="4" name="Content Placeholder 9">
            <a:extLst>
              <a:ext uri="{FF2B5EF4-FFF2-40B4-BE49-F238E27FC236}">
                <a16:creationId xmlns:a16="http://schemas.microsoft.com/office/drawing/2014/main" id="{522D7CC8-414D-4FA1-979E-94E99A5FC3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7734" y="230188"/>
            <a:ext cx="3242821" cy="1325563"/>
          </a:xfrm>
          <a:prstGeom prst="rect">
            <a:avLst/>
          </a:prstGeom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9133CE4E-60A1-4377-BC26-2EFF1C937B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016" y="2496690"/>
            <a:ext cx="4517967" cy="3009207"/>
          </a:xfrm>
        </p:spPr>
      </p:pic>
    </p:spTree>
    <p:extLst>
      <p:ext uri="{BB962C8B-B14F-4D97-AF65-F5344CB8AC3E}">
        <p14:creationId xmlns:p14="http://schemas.microsoft.com/office/powerpoint/2010/main" val="30098093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474</Words>
  <Application>Microsoft Office PowerPoint</Application>
  <PresentationFormat>Widescreen</PresentationFormat>
  <Paragraphs>46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MrEavesXLSanOT-Bold</vt:lpstr>
      <vt:lpstr>Office Theme</vt:lpstr>
      <vt:lpstr>        Parent Teacher Association Annual General Meeting Monday 28 November  </vt:lpstr>
      <vt:lpstr>What’s the point of a PTA?</vt:lpstr>
      <vt:lpstr>Why a PTA at MER?</vt:lpstr>
      <vt:lpstr>Our current “Wish List”  Photos for illustration purposes only </vt:lpstr>
      <vt:lpstr>Membership</vt:lpstr>
      <vt:lpstr>            How can my skills be useful?</vt:lpstr>
      <vt:lpstr>            Doing things properly…</vt:lpstr>
      <vt:lpstr>            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Teacher Association Annual General Meeting  Monday 28th November</dc:title>
  <dc:creator>W Graham</dc:creator>
  <cp:lastModifiedBy>H Hassan</cp:lastModifiedBy>
  <cp:revision>11</cp:revision>
  <dcterms:created xsi:type="dcterms:W3CDTF">2022-11-20T16:04:02Z</dcterms:created>
  <dcterms:modified xsi:type="dcterms:W3CDTF">2022-12-07T21:52:58Z</dcterms:modified>
</cp:coreProperties>
</file>